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57" r:id="rId4"/>
    <p:sldId id="258" r:id="rId5"/>
    <p:sldId id="293" r:id="rId6"/>
    <p:sldId id="259" r:id="rId7"/>
    <p:sldId id="281" r:id="rId8"/>
    <p:sldId id="282" r:id="rId9"/>
    <p:sldId id="283" r:id="rId10"/>
    <p:sldId id="295" r:id="rId11"/>
    <p:sldId id="288" r:id="rId12"/>
    <p:sldId id="289" r:id="rId13"/>
    <p:sldId id="294" r:id="rId14"/>
    <p:sldId id="263" r:id="rId15"/>
    <p:sldId id="264" r:id="rId16"/>
    <p:sldId id="265" r:id="rId17"/>
    <p:sldId id="290" r:id="rId18"/>
    <p:sldId id="291" r:id="rId19"/>
    <p:sldId id="286" r:id="rId20"/>
    <p:sldId id="260" r:id="rId21"/>
    <p:sldId id="261" r:id="rId22"/>
    <p:sldId id="262" r:id="rId23"/>
    <p:sldId id="266" r:id="rId24"/>
    <p:sldId id="267" r:id="rId25"/>
    <p:sldId id="268" r:id="rId26"/>
    <p:sldId id="269" r:id="rId27"/>
    <p:sldId id="270" r:id="rId28"/>
    <p:sldId id="271" r:id="rId2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2B3"/>
    <a:srgbClr val="F0D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26B7-3261-4196-B3E0-767AAFC2535D}" type="datetimeFigureOut">
              <a:rPr lang="it-IT" smtClean="0"/>
              <a:pPr/>
              <a:t>17/03/2021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2FA78-27D4-4DF2-85F9-B600D3CC0C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51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23 </a:t>
            </a:r>
            <a:r>
              <a:rPr lang="it-IT" dirty="0" err="1" smtClean="0"/>
              <a:t>feb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9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Molte relazioni (coppie,</a:t>
            </a:r>
            <a:r>
              <a:rPr lang="it-IT" baseline="0" dirty="0" smtClean="0"/>
              <a:t> amicizie) sostengono che il loro problema è quello di non capirsi e di non dialogare abbastanza.</a:t>
            </a:r>
          </a:p>
          <a:p>
            <a:r>
              <a:rPr lang="it-IT" baseline="0" dirty="0" smtClean="0"/>
              <a:t>Perché è così difficile capire gli altri?</a:t>
            </a:r>
          </a:p>
          <a:p>
            <a:r>
              <a:rPr lang="it-IT" baseline="0" dirty="0" smtClean="0"/>
              <a:t>Per capire gli altri è necessario accogliere i sentimenti e ascoltare il punto di vista dell’altro.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vero problema è quello di non sapere ascoltare.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57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buona comunicazione inizia dall’ascolto</a:t>
            </a:r>
          </a:p>
          <a:p>
            <a:endParaRPr lang="it-IT" dirty="0" smtClean="0"/>
          </a:p>
          <a:p>
            <a:r>
              <a:rPr lang="it-IT" dirty="0" smtClean="0"/>
              <a:t>È</a:t>
            </a:r>
            <a:r>
              <a:rPr lang="it-IT" baseline="0" dirty="0" smtClean="0"/>
              <a:t> buon comunicatore colui che sa ascoltare. Ascoltare è molto più che stare tranquillamente seduti, accennando di si con il capo. </a:t>
            </a:r>
          </a:p>
          <a:p>
            <a:r>
              <a:rPr lang="it-IT" baseline="0" dirty="0" smtClean="0"/>
              <a:t>Ascoltare significa far sapere a chi parla che abbiamo capito quello che ha detto, ma anche sentito con il cuore. La responsabilità dell’ascoltare è quella di riflettere il contenuto e la valenza sentimentale che ha colto nelle parole dell’altro. Tale tipo di ascolto è detto empatico.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55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Diversi</a:t>
            </a:r>
            <a:r>
              <a:rPr lang="it-IT" baseline="0" dirty="0" smtClean="0"/>
              <a:t> modi di ascoltare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Poiche</a:t>
            </a:r>
            <a:r>
              <a:rPr lang="it-IT" baseline="0" dirty="0" smtClean="0"/>
              <a:t> il tempo è un bene prezioso e va utilizzato al meglio , le </a:t>
            </a:r>
            <a:r>
              <a:rPr lang="it-IT" baseline="0" dirty="0" err="1" smtClean="0"/>
              <a:t>modalita</a:t>
            </a:r>
            <a:r>
              <a:rPr lang="it-IT" baseline="0" dirty="0" smtClean="0"/>
              <a:t> di ascolto possono essere migliorate cominciando a prender coscienza del proprio modo di ascoltare .Possiamo distingue  3 tipi di ascolta 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90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Possiamo</a:t>
            </a:r>
            <a:r>
              <a:rPr lang="it-IT" baseline="0" dirty="0" smtClean="0"/>
              <a:t> distinguere 3 tipi di ascolto : 1 l’ascolto artificiale : ascolto ma ci sono delle interferenze che mi </a:t>
            </a:r>
            <a:r>
              <a:rPr lang="it-IT" baseline="0" dirty="0" err="1" smtClean="0"/>
              <a:t>distragono</a:t>
            </a:r>
            <a:r>
              <a:rPr lang="it-IT" baseline="0" dirty="0" smtClean="0"/>
              <a:t>: pensieri, </a:t>
            </a:r>
            <a:r>
              <a:rPr lang="it-IT" baseline="0" dirty="0" err="1" smtClean="0"/>
              <a:t>preoccupazioni…che</a:t>
            </a:r>
            <a:r>
              <a:rPr lang="it-IT" baseline="0" dirty="0" smtClean="0"/>
              <a:t> non permettono di concentrarmi su ciò che sto ascoltando. È un ascolto finto: un ascolto passivo e spesso di giudizio, “ci sono con la mente ma non con il cuore”; non mi coinvolgo, sono distante continuo a seguire il filo dei miei pensieri e non entro in una vera relazione di dialogo con l’altro.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48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Possiamo</a:t>
            </a:r>
            <a:r>
              <a:rPr lang="it-IT" baseline="0" dirty="0" smtClean="0"/>
              <a:t> distinguere 3 tipi di ascolto : 1 l’ascolto artificiale : ascolto ma ci sono delle interferenze che mi </a:t>
            </a:r>
            <a:r>
              <a:rPr lang="it-IT" baseline="0" dirty="0" err="1" smtClean="0"/>
              <a:t>distragono</a:t>
            </a:r>
            <a:r>
              <a:rPr lang="it-IT" baseline="0" dirty="0" smtClean="0"/>
              <a:t>: pensieri, </a:t>
            </a:r>
            <a:r>
              <a:rPr lang="it-IT" baseline="0" dirty="0" err="1" smtClean="0"/>
              <a:t>preoccupazioni…che</a:t>
            </a:r>
            <a:r>
              <a:rPr lang="it-IT" baseline="0" dirty="0" smtClean="0"/>
              <a:t> non permettono di concentrarmi su ciò che sto ascoltando. È un ascolto finto: un ascolto passivo e spesso di giudizio, “ci sono con la mente ma non con il cuore”; non mi coinvolgo, sono distante continuo a seguire il filo dei miei pensieri e non entro in una vera relazione di dialogo con l’altro.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3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Possiamo</a:t>
            </a:r>
            <a:r>
              <a:rPr lang="it-IT" baseline="0" dirty="0" smtClean="0"/>
              <a:t> distinguere 3 tipi di ascolto : 1 l’ascolto artificiale : ascolto ma ci sono delle interferenze che mi </a:t>
            </a:r>
            <a:r>
              <a:rPr lang="it-IT" baseline="0" dirty="0" err="1" smtClean="0"/>
              <a:t>distragono</a:t>
            </a:r>
            <a:r>
              <a:rPr lang="it-IT" baseline="0" dirty="0" smtClean="0"/>
              <a:t>: pensieri, </a:t>
            </a:r>
            <a:r>
              <a:rPr lang="it-IT" baseline="0" dirty="0" err="1" smtClean="0"/>
              <a:t>preoccupazioni…che</a:t>
            </a:r>
            <a:r>
              <a:rPr lang="it-IT" baseline="0" dirty="0" smtClean="0"/>
              <a:t> non permettono di concentrarmi su ciò che sto ascoltando. È un ascolto finto: un ascolto passivo e spesso di giudizio, “ci sono con la mente ma non con il cuore”; non mi coinvolgo, sono distante continuo a seguire il filo dei miei pensieri e non entro in una vera relazione di dialogo con l’altro.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89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Imparare ad ascoltare è vitale per qualsiasi relazione di coppia, di amicizia.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756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Lasciar</a:t>
            </a:r>
            <a:r>
              <a:rPr lang="it-IT" baseline="0" dirty="0" smtClean="0"/>
              <a:t> parlare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95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giudicare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45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favorisce la riuscita di una coppia o di una semplice amicizia?</a:t>
            </a:r>
          </a:p>
          <a:p>
            <a:r>
              <a:rPr lang="it-IT" dirty="0" smtClean="0"/>
              <a:t>L’importanza del dialogo</a:t>
            </a:r>
          </a:p>
          <a:p>
            <a:r>
              <a:rPr lang="it-IT" dirty="0" smtClean="0"/>
              <a:t>Quando c’è dialogo una relazione AVANZARE</a:t>
            </a:r>
            <a:r>
              <a:rPr lang="it-IT" baseline="0" dirty="0" smtClean="0"/>
              <a:t> e CRESCERE reciprocamente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274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L’Attenzione è la forma più rara e più pura di generosità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025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Tutte queste regole non si improvvisano!</a:t>
            </a:r>
            <a:r>
              <a:rPr lang="it-IT" baseline="0" dirty="0" smtClean="0"/>
              <a:t> Per saperle vivere è necessario familiarizzare con il nostro mondo interiore, essere in chiaro sul nostro vissuto, su ciò che vogliamo dire e come possiamo dirlo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036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Spesso chi no sa ascoltare l’altro è perché ha paura di ascoltare dentro se stesso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448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Saper parlare è un dono di molti.</a:t>
            </a:r>
          </a:p>
          <a:p>
            <a:r>
              <a:rPr lang="it-IT" dirty="0" smtClean="0"/>
              <a:t>Saper tacere è una saggezza di pochi.</a:t>
            </a:r>
          </a:p>
          <a:p>
            <a:r>
              <a:rPr lang="it-IT" dirty="0" smtClean="0"/>
              <a:t>Saper ascoltare una </a:t>
            </a:r>
            <a:r>
              <a:rPr lang="it-IT" dirty="0" err="1" smtClean="0"/>
              <a:t>generistà</a:t>
            </a:r>
            <a:r>
              <a:rPr lang="it-IT" dirty="0" smtClean="0"/>
              <a:t> di pochissimi.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86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cosa è ascoltare solo con le orecchie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94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Amare noi stessi significa imparare ad </a:t>
            </a:r>
            <a:r>
              <a:rPr lang="it-IT" dirty="0" err="1" smtClean="0"/>
              <a:t>acettare</a:t>
            </a:r>
            <a:r>
              <a:rPr lang="it-IT" dirty="0" smtClean="0"/>
              <a:t> il nostro vissuto nel bello e nel brutto, imparare a conoscersi e ad ascoltarci.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25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Quando manca il dialogo qualsiasi relazione ristagna</a:t>
            </a:r>
            <a:r>
              <a:rPr lang="it-IT" baseline="0" dirty="0" smtClean="0"/>
              <a:t> e rischia il naufragio.</a:t>
            </a:r>
          </a:p>
          <a:p>
            <a:r>
              <a:rPr lang="it-IT" baseline="0" dirty="0" smtClean="0"/>
              <a:t>Ma quale dialogo?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71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19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76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Voi cosa consigliereste a Evelina?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Emerge l’importanza dell’ascolto: FARE SILENZIO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77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ben parlare si deve capire,</a:t>
            </a:r>
          </a:p>
          <a:p>
            <a:r>
              <a:rPr lang="it-IT" dirty="0" smtClean="0"/>
              <a:t>Per capire si deve ascoltare attentamente,</a:t>
            </a:r>
          </a:p>
          <a:p>
            <a:r>
              <a:rPr lang="it-IT" dirty="0" smtClean="0"/>
              <a:t>Per ascoltare bisogna tacere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76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Molte relazioni (coppie,</a:t>
            </a:r>
            <a:r>
              <a:rPr lang="it-IT" baseline="0" dirty="0" smtClean="0"/>
              <a:t> amicizie) sostengono che il loro problema è quello di non capirsi e di non dialogare abbastanza.</a:t>
            </a:r>
          </a:p>
          <a:p>
            <a:r>
              <a:rPr lang="it-IT" baseline="0" dirty="0" smtClean="0"/>
              <a:t>Perché è così difficile capire gli altri?</a:t>
            </a:r>
          </a:p>
          <a:p>
            <a:r>
              <a:rPr lang="it-IT" baseline="0" dirty="0" smtClean="0"/>
              <a:t>Per capire gli altri è necessario accogliere i sentimenti e ascoltare il punto di vista dell’altro.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vero problema è quello di non sapere ascoltare.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FA78-27D4-4DF2-85F9-B600D3CC0C4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2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A3F6-7F69-41B4-B67E-BF847D7ACD9C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D3E3-84B1-4AE9-AFD3-5228E4265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856D-AB93-4A8E-92B7-DEB059DBFA47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7D6A-DD30-411B-B9D6-0DAEF738F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2D3B-B865-4DCA-BC82-ABE6EFCBC5A0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9415-1960-41BE-B0BD-00FCD09184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6C2E-6AE3-46C1-8927-842DD7771A21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A53B-C1DC-4282-89D1-29E9032984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F99E-83BF-4C1D-B45A-64097128532B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9DC1-1102-471F-BA21-D7F3A58204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59CD-98B2-42A3-B800-9B78BB64D956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61C7-41D6-4E01-9E10-5932019658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17E0-1B35-4B04-AC5F-B6AE2FD7AFDC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215C-B033-42A4-B6E2-91886E657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B574-880C-4D29-AD7D-A7B4E1169D7C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4772-DEE9-45D2-B8D6-409A9495D1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A56A-1547-4294-B5C1-AFE04627A9D4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33BD-3D5D-4BAC-A8E5-89ACDACB7C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CB8A-7052-4364-8247-30AE0A37856B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82C6-F273-4666-A26F-AC0F0D18B6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71A3-8B13-4272-83BA-8C96BAB8463B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E5B1-F6A9-4FBD-8E5D-96A97BC9B7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E72B0-6119-4E47-B7D2-E7305CF6C354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2A0D1-BA9A-4C25-B4B0-9298B18212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000">
              <a:schemeClr val="tx1"/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3095604" y="2382833"/>
            <a:ext cx="6000792" cy="209233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 smtClean="0"/>
              <a:t>La comunicazione </a:t>
            </a:r>
            <a:br>
              <a:rPr lang="it-IT" b="1" dirty="0" smtClean="0"/>
            </a:br>
            <a:r>
              <a:rPr lang="it-IT" b="1" dirty="0" smtClean="0"/>
              <a:t>UMANA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03512" y="6237312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 smtClean="0"/>
              <a:t>10 </a:t>
            </a:r>
            <a:r>
              <a:rPr lang="it-IT" b="1" dirty="0" err="1" smtClean="0"/>
              <a:t>feb</a:t>
            </a:r>
            <a:r>
              <a:rPr lang="it-IT" b="1" dirty="0" smtClean="0"/>
              <a:t> 2018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45000">
              <a:schemeClr val="bg2">
                <a:lumMod val="1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996435" y="1196753"/>
            <a:ext cx="61991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3200" dirty="0"/>
              <a:t>Per ben parlare si deve </a:t>
            </a:r>
            <a:r>
              <a:rPr lang="it-IT" sz="3200" b="1" dirty="0"/>
              <a:t>CAPIRE,</a:t>
            </a:r>
            <a:endParaRPr lang="it-IT" sz="3200" b="1" dirty="0"/>
          </a:p>
        </p:txBody>
      </p:sp>
      <p:sp>
        <p:nvSpPr>
          <p:cNvPr id="10" name="Rettangolo 9"/>
          <p:cNvSpPr/>
          <p:nvPr/>
        </p:nvSpPr>
        <p:spPr>
          <a:xfrm>
            <a:off x="3026892" y="3136614"/>
            <a:ext cx="613821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3200" dirty="0"/>
              <a:t>per capire si deve </a:t>
            </a:r>
            <a:r>
              <a:rPr lang="it-IT" sz="3200" b="1" dirty="0"/>
              <a:t>ASCOLTARE,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071664" y="4941169"/>
            <a:ext cx="60486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per ascoltare bisogna </a:t>
            </a:r>
            <a:r>
              <a:rPr lang="it-IT" sz="3200" b="1" dirty="0"/>
              <a:t>TACERE.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377485" y="1196752"/>
            <a:ext cx="1818082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384032" y="3140968"/>
            <a:ext cx="2781078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176120" y="4941169"/>
            <a:ext cx="1944216" cy="587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5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71564" y="335847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dirty="0"/>
              <a:t>Molte </a:t>
            </a:r>
            <a:r>
              <a:rPr lang="it-IT" sz="3600" dirty="0"/>
              <a:t>coppie o amicizie </a:t>
            </a:r>
            <a:r>
              <a:rPr lang="it-IT" sz="3600" dirty="0"/>
              <a:t>sostengono che il loro problema </a:t>
            </a:r>
            <a:endParaRPr lang="it-IT" sz="3600" dirty="0"/>
          </a:p>
          <a:p>
            <a:pPr>
              <a:lnSpc>
                <a:spcPct val="150000"/>
              </a:lnSpc>
            </a:pPr>
            <a:r>
              <a:rPr lang="it-IT" sz="3600" dirty="0"/>
              <a:t>è </a:t>
            </a:r>
            <a:r>
              <a:rPr lang="it-IT" sz="3600" dirty="0"/>
              <a:t>quello di non capirsi </a:t>
            </a:r>
            <a:endParaRPr lang="it-IT" sz="3600" dirty="0"/>
          </a:p>
          <a:p>
            <a:pPr>
              <a:lnSpc>
                <a:spcPct val="150000"/>
              </a:lnSpc>
            </a:pPr>
            <a:r>
              <a:rPr lang="it-IT" sz="3600" dirty="0"/>
              <a:t>e </a:t>
            </a:r>
            <a:r>
              <a:rPr lang="it-IT" sz="3600" dirty="0"/>
              <a:t>di non dialogare abbastanza.</a:t>
            </a:r>
          </a:p>
          <a:p>
            <a:pPr>
              <a:lnSpc>
                <a:spcPct val="150000"/>
              </a:lnSpc>
            </a:pPr>
            <a:endParaRPr lang="it-IT" sz="3600" dirty="0"/>
          </a:p>
          <a:p>
            <a:pPr>
              <a:lnSpc>
                <a:spcPct val="150000"/>
              </a:lnSpc>
            </a:pPr>
            <a:r>
              <a:rPr lang="it-IT" sz="3200" b="1" dirty="0"/>
              <a:t>Secondo voi, perché </a:t>
            </a:r>
            <a:r>
              <a:rPr lang="it-IT" sz="3200" b="1" dirty="0"/>
              <a:t>è </a:t>
            </a:r>
            <a:r>
              <a:rPr lang="it-IT" sz="3200" b="1" dirty="0"/>
              <a:t>così difficile </a:t>
            </a:r>
            <a:r>
              <a:rPr lang="it-IT" sz="3200" b="1" dirty="0"/>
              <a:t>capire gli altri?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5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81158" y="474345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Per </a:t>
            </a:r>
            <a:r>
              <a:rPr lang="it-IT" sz="2400" dirty="0"/>
              <a:t>capire gli altri è necessario accogliere i sentimenti </a:t>
            </a:r>
            <a:endParaRPr lang="it-IT" sz="2400" dirty="0"/>
          </a:p>
          <a:p>
            <a:pPr algn="ctr">
              <a:lnSpc>
                <a:spcPct val="150000"/>
              </a:lnSpc>
            </a:pPr>
            <a:r>
              <a:rPr lang="it-IT" sz="2400" dirty="0"/>
              <a:t>e </a:t>
            </a:r>
            <a:r>
              <a:rPr lang="it-IT" sz="2400" dirty="0"/>
              <a:t>ascoltare il punto di vista dell’altro.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 algn="ctr">
              <a:lnSpc>
                <a:spcPct val="150000"/>
              </a:lnSpc>
            </a:pPr>
            <a:r>
              <a:rPr lang="it-IT" sz="2800" b="1" dirty="0"/>
              <a:t>Il vero problema è quello di </a:t>
            </a:r>
            <a:endParaRPr lang="it-IT" sz="2800" b="1" dirty="0"/>
          </a:p>
          <a:p>
            <a:pPr algn="ctr">
              <a:lnSpc>
                <a:spcPct val="150000"/>
              </a:lnSpc>
            </a:pPr>
            <a:r>
              <a:rPr lang="it-IT" sz="2800" b="1" dirty="0"/>
              <a:t>non </a:t>
            </a:r>
            <a:r>
              <a:rPr lang="it-IT" sz="2800" b="1" dirty="0"/>
              <a:t>sapere ascoltare</a:t>
            </a:r>
            <a:r>
              <a:rPr lang="it-IT" sz="2800" b="1" dirty="0"/>
              <a:t>.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 algn="ctr">
              <a:lnSpc>
                <a:spcPct val="150000"/>
              </a:lnSpc>
            </a:pPr>
            <a:r>
              <a:rPr lang="it-IT" sz="2400" dirty="0"/>
              <a:t>Le difficoltà di comunicazione nascono, soprattutto,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quando una delle due parti </a:t>
            </a:r>
          </a:p>
          <a:p>
            <a:pPr algn="ctr">
              <a:lnSpc>
                <a:spcPct val="150000"/>
              </a:lnSpc>
            </a:pPr>
            <a:r>
              <a:rPr lang="it-IT" sz="2800" b="1" dirty="0"/>
              <a:t>non è disponibile all’ascolto,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non c’è volontà di capire veramente l’altro.</a:t>
            </a:r>
          </a:p>
        </p:txBody>
      </p:sp>
    </p:spTree>
    <p:extLst>
      <p:ext uri="{BB962C8B-B14F-4D97-AF65-F5344CB8AC3E}">
        <p14:creationId xmlns:p14="http://schemas.microsoft.com/office/powerpoint/2010/main" val="19605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</a:schemeClr>
            </a:gs>
            <a:gs pos="51000">
              <a:schemeClr val="bg1"/>
            </a:gs>
            <a:gs pos="79852">
              <a:schemeClr val="accent1"/>
            </a:gs>
            <a:gs pos="50000">
              <a:schemeClr val="bg2">
                <a:lumMod val="9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93" y="729000"/>
            <a:ext cx="5144214" cy="54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913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82543" y="589761"/>
            <a:ext cx="822691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000" b="1" dirty="0"/>
              <a:t>La buona comunicazione inizia dall’ascolto</a:t>
            </a:r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sz="2200" dirty="0"/>
              <a:t>È buon comunicatore colui che sa ascoltare. </a:t>
            </a:r>
          </a:p>
          <a:p>
            <a:pPr>
              <a:lnSpc>
                <a:spcPct val="150000"/>
              </a:lnSpc>
            </a:pPr>
            <a:r>
              <a:rPr lang="it-IT" sz="2200" dirty="0"/>
              <a:t>Ascoltare è molto più che stare tranquillamente seduti, accennando di si con il capo. 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r>
              <a:rPr lang="it-IT" sz="2200" dirty="0"/>
              <a:t>Ascoltare significa far sapere a chi parla che abbiamo capito quello che ha detto, ma anche sentito con il cuore. 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r>
              <a:rPr lang="it-IT" sz="2200" dirty="0"/>
              <a:t>La </a:t>
            </a:r>
            <a:r>
              <a:rPr lang="it-IT" sz="2200" b="1" dirty="0"/>
              <a:t>responsabilità</a:t>
            </a:r>
            <a:r>
              <a:rPr lang="it-IT" sz="2200" dirty="0"/>
              <a:t> dell’ascoltare è quella di riflettere il contenuto e il valore sentimentale di quello che abbiamo colto nelle parole dell’altro. Tale tipo di ascolto è detto </a:t>
            </a:r>
            <a:r>
              <a:rPr lang="it-IT" sz="2200" b="1" dirty="0"/>
              <a:t>empatico</a:t>
            </a:r>
            <a:r>
              <a:rPr lang="it-IT" sz="2200" dirty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63552" y="90872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Diversi modi di ascoltare</a:t>
            </a:r>
          </a:p>
          <a:p>
            <a:endParaRPr lang="it-IT" sz="3200" dirty="0"/>
          </a:p>
          <a:p>
            <a:pPr>
              <a:lnSpc>
                <a:spcPct val="150000"/>
              </a:lnSpc>
            </a:pPr>
            <a:r>
              <a:rPr lang="it-IT" sz="2800" dirty="0"/>
              <a:t>Poiché il tempo è un bene prezioso e va utilizzato al meglio, le modalità di ascolto possono essere migliorate cominciando a prender coscienza del proprio modo di ascoltare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43572" y="332656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/>
              <a:t>Possiamo distinguere 3 tipi di ascolto: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21844" y="1412777"/>
            <a:ext cx="8194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1 - </a:t>
            </a:r>
            <a:r>
              <a:rPr lang="it-IT" sz="2400" b="1" dirty="0"/>
              <a:t>A</a:t>
            </a:r>
            <a:r>
              <a:rPr lang="it-IT" sz="2400" b="1" dirty="0"/>
              <a:t>scolto </a:t>
            </a:r>
            <a:r>
              <a:rPr lang="it-IT" sz="2400" b="1" dirty="0"/>
              <a:t>artificiale</a:t>
            </a:r>
            <a:r>
              <a:rPr lang="it-IT" sz="2400" dirty="0"/>
              <a:t>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Ascolto, </a:t>
            </a:r>
            <a:r>
              <a:rPr lang="it-IT" sz="2400" dirty="0"/>
              <a:t>ma ci sono delle interferenze che mi distraggono: </a:t>
            </a:r>
            <a:r>
              <a:rPr lang="it-IT" sz="2400" dirty="0"/>
              <a:t>cellulare, pensieri</a:t>
            </a:r>
            <a:r>
              <a:rPr lang="it-IT" sz="2400" dirty="0"/>
              <a:t>, preoccupazioni… che non permettono di concentrarmi su ciò che sto ascoltando.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È </a:t>
            </a:r>
            <a:r>
              <a:rPr lang="it-IT" sz="2400" dirty="0"/>
              <a:t>un ascolto finto: un ascolto passivo e spesso di giudizio, “ci sono con la mente ma non con il cuore”;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non </a:t>
            </a:r>
            <a:r>
              <a:rPr lang="it-IT" sz="2400" dirty="0"/>
              <a:t>mi coinvolgo, sono distante </a:t>
            </a:r>
            <a:r>
              <a:rPr lang="it-IT" sz="2400" dirty="0"/>
              <a:t>e continuo </a:t>
            </a:r>
            <a:r>
              <a:rPr lang="it-IT" sz="2400" dirty="0"/>
              <a:t>a seguire il filo dei miei pensieri e non entro in una vera relazione di dialogo con l’altro.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98682" y="693636"/>
            <a:ext cx="8194636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/>
              <a:t>2 </a:t>
            </a:r>
            <a:r>
              <a:rPr lang="it-IT" sz="2400" b="1" dirty="0"/>
              <a:t>- A</a:t>
            </a:r>
            <a:r>
              <a:rPr lang="it-IT" sz="2400" b="1" dirty="0"/>
              <a:t>scolto parziale</a:t>
            </a:r>
            <a:r>
              <a:rPr lang="it-IT" sz="2400" dirty="0"/>
              <a:t>.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Sto a sentire quello che mi dice a partire dagli umori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e dalle impressioni della mia sensibilità.</a:t>
            </a:r>
          </a:p>
          <a:p>
            <a:pPr>
              <a:lnSpc>
                <a:spcPct val="150000"/>
              </a:lnSpc>
            </a:pPr>
            <a:endParaRPr lang="it-IT" sz="800" dirty="0"/>
          </a:p>
          <a:p>
            <a:pPr>
              <a:lnSpc>
                <a:spcPct val="150000"/>
              </a:lnSpc>
            </a:pPr>
            <a:r>
              <a:rPr lang="it-IT" sz="2400" dirty="0"/>
              <a:t>Vibro eccessivamente o mi irrigidisco,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mi commuovo, o mi indurisco per proteggermi da ciò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che potrebbe farmi male.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r>
              <a:rPr lang="it-IT" sz="2400" dirty="0"/>
              <a:t>Posso ascoltare, ma per sentirmi importante, per ricevere dall’altro i riconoscimenti, le gratitudini, le promesse col rischio di non cogliere ciò che vuole dirmi.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699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07568" y="61284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/>
              <a:t>3 - </a:t>
            </a:r>
            <a:r>
              <a:rPr lang="it-IT" sz="2400" b="1" dirty="0"/>
              <a:t>A</a:t>
            </a:r>
            <a:r>
              <a:rPr lang="it-IT" sz="2400" b="1" dirty="0"/>
              <a:t>scolto attivo e partecipe</a:t>
            </a:r>
            <a:r>
              <a:rPr lang="it-IT" sz="2400" dirty="0"/>
              <a:t>.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Ascolto con una curiosità sana quello che mi dice l’altro, smetto di fare quello che sto facendo (es. </a:t>
            </a:r>
            <a:r>
              <a:rPr lang="it-IT" sz="2400" b="1" dirty="0"/>
              <a:t>spengo il cellulare…!</a:t>
            </a:r>
            <a:r>
              <a:rPr lang="it-IT" sz="2400" dirty="0"/>
              <a:t>) e dedico completa  attenzione, partecipo col profondo a ciò che mi sta dicendo.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Provo a mettermi nei panni dell’altro e cerco di accoglierlo e comprenderlo in ciò che vive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e perché lo vive, senza giudizio.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Sono attento al buono dell’altro e al suo positivo.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Questo è l’ascolto empatico.</a:t>
            </a:r>
          </a:p>
        </p:txBody>
      </p:sp>
    </p:spTree>
    <p:extLst>
      <p:ext uri="{BB962C8B-B14F-4D97-AF65-F5344CB8AC3E}">
        <p14:creationId xmlns:p14="http://schemas.microsoft.com/office/powerpoint/2010/main" val="25038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19536" y="497428"/>
            <a:ext cx="835292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Imparare ad ascoltare è vitale per qualsiasi </a:t>
            </a:r>
            <a:r>
              <a:rPr lang="it-IT" sz="2400" dirty="0"/>
              <a:t>amicizia o vita di coppia. Quando si ha un problema, si sente il bisogni di sfogarsi con qualcuno e avere un consiglio.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La prima persona a cui ci si rivolge di solito è il </a:t>
            </a:r>
            <a:r>
              <a:rPr lang="it-IT" sz="2400" dirty="0"/>
              <a:t>coniuge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o </a:t>
            </a:r>
            <a:r>
              <a:rPr lang="it-IT" sz="2400" dirty="0"/>
              <a:t>la persona più </a:t>
            </a:r>
            <a:r>
              <a:rPr lang="it-IT" sz="2400" dirty="0"/>
              <a:t>amica.</a:t>
            </a:r>
          </a:p>
          <a:p>
            <a:pPr>
              <a:lnSpc>
                <a:spcPct val="150000"/>
              </a:lnSpc>
            </a:pPr>
            <a:endParaRPr lang="it-IT" sz="1000" dirty="0"/>
          </a:p>
          <a:p>
            <a:pPr>
              <a:lnSpc>
                <a:spcPct val="150000"/>
              </a:lnSpc>
            </a:pPr>
            <a:r>
              <a:rPr lang="it-IT" sz="2400" dirty="0"/>
              <a:t>Ma per essere un buon ascoltatore, non basta stare li a sentire passivamente tutto ciò che viene detto.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Bensì c’è bisogno di mettere in atto dei buoni atteggiamenti affinché l’altro possa sentirsi a suo agio e quindi parlare liberamente del suo problema.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32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52500"/>
            <a:ext cx="889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5520" y="1844824"/>
            <a:ext cx="275323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/>
              <a:t>Lasciar parlare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15620" y="404665"/>
            <a:ext cx="536076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4400" b="1" dirty="0"/>
              <a:t>Regole del dialogo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75520" y="2996952"/>
            <a:ext cx="864096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Questo sembra piuttosto </a:t>
            </a:r>
            <a:r>
              <a:rPr lang="it-IT" sz="2400" dirty="0"/>
              <a:t>scontato, ma </a:t>
            </a:r>
            <a:r>
              <a:rPr lang="it-IT" sz="2400" dirty="0"/>
              <a:t>molti </a:t>
            </a:r>
            <a:r>
              <a:rPr lang="it-IT" sz="2400" dirty="0"/>
              <a:t>sono </a:t>
            </a:r>
            <a:r>
              <a:rPr lang="it-IT" sz="2400" dirty="0"/>
              <a:t>soliti offrire consigli o dare </a:t>
            </a:r>
            <a:r>
              <a:rPr lang="it-IT" sz="2400" dirty="0"/>
              <a:t>opinioni prima </a:t>
            </a:r>
            <a:r>
              <a:rPr lang="it-IT" sz="2400" dirty="0"/>
              <a:t>che ci venga raccontato tutto.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Prima </a:t>
            </a:r>
            <a:r>
              <a:rPr lang="it-IT" sz="2400" dirty="0"/>
              <a:t>di </a:t>
            </a:r>
            <a:r>
              <a:rPr lang="it-IT" sz="2400" dirty="0"/>
              <a:t>tutto è </a:t>
            </a:r>
            <a:r>
              <a:rPr lang="it-IT" sz="2400" dirty="0"/>
              <a:t>importante che la persona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b="1" u="sng" dirty="0"/>
              <a:t>esprima tutti </a:t>
            </a:r>
            <a:r>
              <a:rPr lang="it-IT" sz="2400" b="1" u="sng" dirty="0"/>
              <a:t>i suoi sentimenti</a:t>
            </a:r>
            <a:r>
              <a:rPr lang="it-IT" sz="2400" b="1" dirty="0"/>
              <a:t> </a:t>
            </a:r>
            <a:r>
              <a:rPr lang="it-IT" sz="2400" dirty="0"/>
              <a:t>e </a:t>
            </a:r>
            <a:r>
              <a:rPr lang="it-IT" sz="2400" dirty="0"/>
              <a:t>dica </a:t>
            </a:r>
            <a:r>
              <a:rPr lang="it-IT" sz="2400" dirty="0"/>
              <a:t>tutto ciò </a:t>
            </a:r>
            <a:r>
              <a:rPr lang="it-IT" sz="2400" dirty="0"/>
              <a:t>che ha da dire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3200" b="1" dirty="0"/>
              <a:t>e </a:t>
            </a:r>
            <a:r>
              <a:rPr lang="it-IT" sz="3200" b="1" dirty="0"/>
              <a:t>solo dopo può venire interrotta.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91184" y="1268760"/>
            <a:ext cx="8209635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sz="2400" dirty="0"/>
              <a:t>Potrebbe essere già difficile aprirsi all'altro, quindi,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se sta rivelando ciò che sente il bisogno di dire, occorre </a:t>
            </a:r>
            <a:r>
              <a:rPr lang="it-IT" sz="2400" b="1" u="sng" dirty="0"/>
              <a:t>solo accogliere, senza giudizio alcuno.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E’ molto importante lasciare che l’altro si esprima fino in fondo, che svuoti tutto quello che ha dentro.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Il solo fatto di consentire questo, rende la persona più libera e più disponibile a confidarsi.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A sua volta, permette a noi che ascoltiamo di </a:t>
            </a:r>
            <a:r>
              <a:rPr lang="it-IT" sz="2400" dirty="0"/>
              <a:t>riflettere </a:t>
            </a:r>
            <a:r>
              <a:rPr lang="it-IT" sz="2400" dirty="0"/>
              <a:t>meglio su quello che ha </a:t>
            </a:r>
            <a:r>
              <a:rPr lang="it-IT" sz="2400" dirty="0"/>
              <a:t>detto</a:t>
            </a:r>
            <a:r>
              <a:rPr lang="it-IT" sz="2400" dirty="0"/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22087" y="404664"/>
            <a:ext cx="258115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2800" b="1" dirty="0"/>
              <a:t>Non giudicare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55540" y="1052737"/>
            <a:ext cx="828092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Dopo aver ascoltato arriva il nostro turno di parlare.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Possiamo dire quanto abbiamo compreso, esprimere dubbi, domande o suggerimenti.</a:t>
            </a:r>
            <a:r>
              <a:rPr lang="it-IT" sz="2400" dirty="0"/>
              <a:t>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Solo se manteniamo il massimo rispetto per l’altro e perciò che ha detto, diventiamo dei buoni interlocutori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per dare un momento di sollievo, per trovare la soluzione a un problema e per capirsi meglio.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In caso di conflitto è importante </a:t>
            </a:r>
            <a:r>
              <a:rPr lang="it-IT" sz="2400" b="1" u="sng" dirty="0"/>
              <a:t>non rivangare il passato</a:t>
            </a:r>
            <a:r>
              <a:rPr lang="it-IT" sz="2400" b="1" dirty="0"/>
              <a:t> </a:t>
            </a:r>
            <a:r>
              <a:rPr lang="it-IT" sz="2400" dirty="0"/>
              <a:t>per evitare l’innesco di “rinfacci”, che mettono “carne” al fuoco, ma restare nel presente.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64716" y="260648"/>
            <a:ext cx="47949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2800" b="1" dirty="0"/>
              <a:t>Esprimere il proprio parere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63552" y="1628507"/>
            <a:ext cx="806489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dirty="0"/>
              <a:t>L’</a:t>
            </a:r>
            <a:r>
              <a:rPr lang="it-IT" sz="4000" b="1" dirty="0"/>
              <a:t>ATTENZIONE</a:t>
            </a:r>
            <a:r>
              <a:rPr lang="it-IT" sz="4000" dirty="0"/>
              <a:t> è </a:t>
            </a:r>
            <a:r>
              <a:rPr lang="it-IT" sz="4000" dirty="0"/>
              <a:t>la forma più rara </a:t>
            </a:r>
            <a:endParaRPr lang="it-IT" sz="4000" dirty="0"/>
          </a:p>
          <a:p>
            <a:pPr>
              <a:lnSpc>
                <a:spcPct val="150000"/>
              </a:lnSpc>
            </a:pPr>
            <a:r>
              <a:rPr lang="it-IT" sz="4000" dirty="0"/>
              <a:t>e </a:t>
            </a:r>
            <a:r>
              <a:rPr lang="it-IT" sz="4000" dirty="0"/>
              <a:t>più pura di </a:t>
            </a:r>
            <a:r>
              <a:rPr lang="it-IT" sz="4000" dirty="0"/>
              <a:t>generosità.</a:t>
            </a:r>
          </a:p>
          <a:p>
            <a:pPr algn="r">
              <a:lnSpc>
                <a:spcPct val="150000"/>
              </a:lnSpc>
            </a:pPr>
            <a:r>
              <a:rPr lang="it-IT" sz="3200" i="1" dirty="0"/>
              <a:t>Simone Weil</a:t>
            </a:r>
            <a:endParaRPr lang="it-IT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15580" y="1720840"/>
            <a:ext cx="756084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Tutte </a:t>
            </a:r>
            <a:r>
              <a:rPr lang="it-IT" sz="2400" dirty="0"/>
              <a:t>queste regole non si </a:t>
            </a:r>
            <a:r>
              <a:rPr lang="it-IT" sz="2400" dirty="0"/>
              <a:t>improvvisano.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Per </a:t>
            </a:r>
            <a:r>
              <a:rPr lang="it-IT" sz="2400" dirty="0"/>
              <a:t>saperle vivere è necessario familiarizzare con il nostro mondo interiore, essere in chiaro sul nostro vissuto, su ciò che vogliamo dire e come possiamo </a:t>
            </a:r>
            <a:r>
              <a:rPr lang="it-IT" sz="2400" dirty="0"/>
              <a:t>dirlo: richiede conoscenza di sé e, soprattutto, governo di sé!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18976" y="620689"/>
            <a:ext cx="792088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Possiamo diventare dei comunicatori </a:t>
            </a:r>
            <a:r>
              <a:rPr lang="it-IT" sz="2800" dirty="0"/>
              <a:t>autentici 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e ascoltatori veri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solo attraverso una crescita personale 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che parte dall’</a:t>
            </a:r>
            <a:r>
              <a:rPr lang="it-IT" sz="2800" b="1" dirty="0"/>
              <a:t>ascolto</a:t>
            </a:r>
            <a:r>
              <a:rPr lang="it-IT" sz="2800" dirty="0"/>
              <a:t> </a:t>
            </a:r>
            <a:r>
              <a:rPr lang="it-IT" sz="2800" b="1" dirty="0"/>
              <a:t>di noi stessi 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e dalla consapevolezza dei nostri sentimenti.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16704" y="4869161"/>
            <a:ext cx="784887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Spesso chi </a:t>
            </a:r>
            <a:r>
              <a:rPr lang="it-IT" sz="2800" dirty="0"/>
              <a:t>non </a:t>
            </a:r>
            <a:r>
              <a:rPr lang="it-IT" sz="2800" dirty="0"/>
              <a:t>sa ascoltare l’altro 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/>
              <a:t>è </a:t>
            </a:r>
            <a:r>
              <a:rPr lang="it-IT" sz="2800" dirty="0"/>
              <a:t>perché ha paura di ascoltare dentro se </a:t>
            </a:r>
            <a:r>
              <a:rPr lang="it-IT" sz="2800" dirty="0"/>
              <a:t>stesso.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166910" y="4857760"/>
            <a:ext cx="7929618" cy="1357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0565" y="1340768"/>
            <a:ext cx="7830870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Saper </a:t>
            </a:r>
            <a:r>
              <a:rPr lang="it-IT" sz="2800" b="1" dirty="0"/>
              <a:t>parlare</a:t>
            </a:r>
            <a:r>
              <a:rPr lang="it-IT" sz="2800" dirty="0"/>
              <a:t> è un dono di molti.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Saper </a:t>
            </a:r>
            <a:r>
              <a:rPr lang="it-IT" sz="2800" b="1" dirty="0"/>
              <a:t>tacere</a:t>
            </a:r>
            <a:r>
              <a:rPr lang="it-IT" sz="2800" dirty="0"/>
              <a:t> è una saggezza di pochi.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Saper </a:t>
            </a:r>
            <a:r>
              <a:rPr lang="it-IT" sz="2800" b="1" dirty="0"/>
              <a:t>ascoltare</a:t>
            </a:r>
            <a:r>
              <a:rPr lang="it-IT" sz="2800" dirty="0"/>
              <a:t> </a:t>
            </a:r>
            <a:r>
              <a:rPr lang="it-IT" sz="2800" dirty="0"/>
              <a:t>è una generosità </a:t>
            </a:r>
            <a:r>
              <a:rPr lang="it-IT" sz="2800" dirty="0"/>
              <a:t>di pochissimi</a:t>
            </a:r>
            <a:r>
              <a:rPr lang="it-IT" sz="2800" dirty="0"/>
              <a:t>.</a:t>
            </a:r>
          </a:p>
          <a:p>
            <a:pPr algn="r">
              <a:lnSpc>
                <a:spcPct val="150000"/>
              </a:lnSpc>
            </a:pPr>
            <a:r>
              <a:rPr lang="it-IT" sz="2000" i="1" dirty="0"/>
              <a:t>Nino </a:t>
            </a:r>
            <a:r>
              <a:rPr lang="it-IT" sz="2000" i="1" dirty="0" err="1"/>
              <a:t>Salvaneschi</a:t>
            </a:r>
            <a:endParaRPr lang="it-IT" sz="2000" i="1" dirty="0"/>
          </a:p>
        </p:txBody>
      </p:sp>
      <p:sp>
        <p:nvSpPr>
          <p:cNvPr id="3" name="Rettangolo 2"/>
          <p:cNvSpPr/>
          <p:nvPr/>
        </p:nvSpPr>
        <p:spPr>
          <a:xfrm>
            <a:off x="2095472" y="1357298"/>
            <a:ext cx="7929618" cy="2500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46976" y="476673"/>
            <a:ext cx="75608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Una cosa è ascoltare solo con le orecchie,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un’altra cosa è l’ascolto della comprensione</a:t>
            </a:r>
            <a:r>
              <a:rPr lang="it-IT" sz="2800" dirty="0"/>
              <a:t>.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274968" y="2492896"/>
            <a:ext cx="770485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Comprendere significa </a:t>
            </a:r>
            <a:r>
              <a:rPr lang="it-IT" sz="2400" b="1" dirty="0"/>
              <a:t>«</a:t>
            </a:r>
            <a:r>
              <a:rPr lang="it-IT" sz="2400" b="1" i="1" dirty="0"/>
              <a:t>prendere con» sé</a:t>
            </a:r>
            <a:r>
              <a:rPr lang="it-IT" sz="2400" dirty="0"/>
              <a:t>, accettare, </a:t>
            </a:r>
            <a:r>
              <a:rPr lang="it-IT" sz="2400" dirty="0"/>
              <a:t>accogliere l’altro.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Per comprendere è necessario capire il punto di </a:t>
            </a:r>
            <a:r>
              <a:rPr lang="it-IT" sz="2400" dirty="0"/>
              <a:t>vista dell’altro cercando </a:t>
            </a:r>
            <a:r>
              <a:rPr lang="it-IT" sz="2400" dirty="0"/>
              <a:t>di </a:t>
            </a:r>
            <a:r>
              <a:rPr lang="it-IT" sz="2400" b="1" dirty="0"/>
              <a:t>«mettersi nei suoi panni», </a:t>
            </a:r>
            <a:endParaRPr lang="it-IT" sz="2400" b="1" dirty="0"/>
          </a:p>
          <a:p>
            <a:pPr>
              <a:lnSpc>
                <a:spcPct val="150000"/>
              </a:lnSpc>
            </a:pPr>
            <a:r>
              <a:rPr lang="it-IT" sz="2400" dirty="0"/>
              <a:t>cercando </a:t>
            </a:r>
            <a:r>
              <a:rPr lang="it-IT" sz="2400" dirty="0"/>
              <a:t>di entrare nel suo modo di vedere,  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e </a:t>
            </a:r>
            <a:r>
              <a:rPr lang="it-IT" sz="2400" dirty="0"/>
              <a:t>di sentire quello che lui sente, senza giudicarlo.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7568" y="260649"/>
            <a:ext cx="7848872" cy="28854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Gesù insegnò: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«Ama il prossimo tuo </a:t>
            </a:r>
            <a:r>
              <a:rPr lang="it-IT" sz="2800" b="1" dirty="0"/>
              <a:t>come te stesso</a:t>
            </a:r>
            <a:r>
              <a:rPr lang="it-IT" sz="2800" dirty="0"/>
              <a:t>».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r>
              <a:rPr lang="it-IT" sz="2800" dirty="0"/>
              <a:t>Questo significa che riusciamo amare gli altri se prima abbiamo imparato ad amare noi stessi.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207568" y="3933056"/>
            <a:ext cx="781286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Amare noi stessi significa 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/>
              <a:t>imparare </a:t>
            </a:r>
            <a:r>
              <a:rPr lang="it-IT" sz="2800" dirty="0"/>
              <a:t>ad </a:t>
            </a:r>
            <a:r>
              <a:rPr lang="it-IT" sz="2800" b="1" dirty="0"/>
              <a:t>accettare </a:t>
            </a:r>
            <a:r>
              <a:rPr lang="it-IT" sz="2800" b="1" dirty="0"/>
              <a:t>il nostro </a:t>
            </a:r>
            <a:r>
              <a:rPr lang="it-IT" sz="2800" b="1" dirty="0"/>
              <a:t>vissuto 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nel </a:t>
            </a:r>
            <a:r>
              <a:rPr lang="it-IT" sz="2800" dirty="0"/>
              <a:t>bello e nel brutto, </a:t>
            </a:r>
            <a:r>
              <a:rPr lang="it-IT" sz="2800" dirty="0"/>
              <a:t>imparare </a:t>
            </a:r>
            <a:r>
              <a:rPr lang="it-IT" sz="2800" dirty="0"/>
              <a:t>a conoscersi 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/>
              <a:t>e </a:t>
            </a:r>
            <a:r>
              <a:rPr lang="it-IT" sz="2800" dirty="0"/>
              <a:t>ad ascoltarci.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66910" y="285728"/>
            <a:ext cx="7929618" cy="1357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16943" y="361570"/>
            <a:ext cx="7358114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Cosa favorisce la riuscita </a:t>
            </a:r>
          </a:p>
          <a:p>
            <a:pPr algn="ctr"/>
            <a:r>
              <a:rPr lang="it-IT" sz="4000" b="1" dirty="0"/>
              <a:t>di una coppia </a:t>
            </a:r>
          </a:p>
          <a:p>
            <a:pPr algn="ctr"/>
            <a:r>
              <a:rPr lang="it-IT" sz="4000" b="1" dirty="0"/>
              <a:t>o di una semplice amicizia?</a:t>
            </a:r>
          </a:p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809720" y="4725144"/>
            <a:ext cx="857256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/>
              <a:t>Quando c’è il vero dialogo una relazione può</a:t>
            </a:r>
          </a:p>
          <a:p>
            <a:pPr algn="ctr">
              <a:lnSpc>
                <a:spcPct val="200000"/>
              </a:lnSpc>
            </a:pPr>
            <a:r>
              <a:rPr lang="it-IT" sz="2800" dirty="0"/>
              <a:t> </a:t>
            </a:r>
            <a:r>
              <a:rPr lang="it-IT" sz="2800" b="1" dirty="0"/>
              <a:t>AVANZARE</a:t>
            </a:r>
            <a:r>
              <a:rPr lang="it-IT" sz="2800" dirty="0"/>
              <a:t> e </a:t>
            </a:r>
            <a:r>
              <a:rPr lang="it-IT" sz="2800" b="1" dirty="0"/>
              <a:t>CRESCERE</a:t>
            </a:r>
            <a:r>
              <a:rPr lang="it-IT" sz="2800" dirty="0"/>
              <a:t> reciprocamente.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223792" y="2924944"/>
            <a:ext cx="3654590" cy="14465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4400" b="1" dirty="0"/>
              <a:t>IL DIALOGO!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0246" y="959093"/>
            <a:ext cx="7691508" cy="49398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Quando manca il vero dialogo, qualsiasi relazione è destinata a marcire fino a generare litigi e guerre.</a:t>
            </a:r>
          </a:p>
          <a:p>
            <a:pPr algn="ctr">
              <a:lnSpc>
                <a:spcPct val="150000"/>
              </a:lnSpc>
            </a:pPr>
            <a:r>
              <a:rPr lang="it-IT" sz="2400" b="1" dirty="0"/>
              <a:t>Ma quando c’è il vero dialogo?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r>
              <a:rPr lang="it-IT" sz="2400" dirty="0"/>
              <a:t>Alcuni affermano di parlarsi moltissimo.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Ma di cosa?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Degli altri, delle cose esterne all’amicizia (o di vita di coppia), delle cose da fare?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r>
              <a:rPr lang="it-IT" sz="2400" dirty="0"/>
              <a:t>Oppure si parla anche di cosa si vive o si sente?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"/>
          <a:stretch/>
        </p:blipFill>
        <p:spPr>
          <a:xfrm>
            <a:off x="2845630" y="1605600"/>
            <a:ext cx="6500743" cy="36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63515" y="1132219"/>
            <a:ext cx="8380957" cy="45935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N</a:t>
            </a:r>
            <a:r>
              <a:rPr lang="it-IT" sz="2400" dirty="0"/>
              <a:t>umerose persone non sanno esprimere i propri sentimenti, le proprie aspirazioni, le proprie emozioni, i propri bisogni,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e questo perché non li conosce. </a:t>
            </a:r>
          </a:p>
          <a:p>
            <a:pPr>
              <a:lnSpc>
                <a:spcPct val="150000"/>
              </a:lnSpc>
            </a:pPr>
            <a:endParaRPr lang="it-IT" sz="900" dirty="0"/>
          </a:p>
          <a:p>
            <a:pPr>
              <a:lnSpc>
                <a:spcPct val="150000"/>
              </a:lnSpc>
            </a:pPr>
            <a:endParaRPr lang="it-IT" sz="900" dirty="0"/>
          </a:p>
          <a:p>
            <a:pPr algn="ctr">
              <a:lnSpc>
                <a:spcPct val="150000"/>
              </a:lnSpc>
            </a:pPr>
            <a:r>
              <a:rPr lang="it-IT" sz="2400" dirty="0"/>
              <a:t>Altri dicono di “capirsi al volo”, ma in effetti vivono “</a:t>
            </a:r>
            <a:r>
              <a:rPr lang="it-IT" sz="2400" b="1" i="1" dirty="0"/>
              <a:t>reciproche interpretazioni</a:t>
            </a:r>
            <a:r>
              <a:rPr lang="it-IT" sz="2400" dirty="0"/>
              <a:t>” 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che a lungo andare, spesso danno luogo a malintesi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e minacciano l’amicizia o qualsiasi relazione. </a:t>
            </a:r>
          </a:p>
          <a:p>
            <a:pPr>
              <a:lnSpc>
                <a:spcPct val="150000"/>
              </a:lnSpc>
            </a:pPr>
            <a:endParaRPr lang="it-IT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07494" y="1720840"/>
            <a:ext cx="817701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Altre dicono di essere arrivate a un punto tale da non riuscire “più a capirsi”.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Qualcuno accusa l’altro di “essere chiuso e di non parlare”, o al contrario, di non riuscire ad ascoltarlo “appena apre bocca” e pensano ad una eventuale separazione se sono in coppia o di allontanamento se sono amicizie.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89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63975"/>
          <a:stretch/>
        </p:blipFill>
        <p:spPr>
          <a:xfrm>
            <a:off x="1632697" y="1340777"/>
            <a:ext cx="8926606" cy="144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5" b="48925"/>
          <a:stretch/>
        </p:blipFill>
        <p:spPr>
          <a:xfrm>
            <a:off x="1687770" y="4572007"/>
            <a:ext cx="8816463" cy="972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502373" y="3244335"/>
            <a:ext cx="51872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2400" b="1" dirty="0"/>
              <a:t>Voi cosa consigliereste a Evelina?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842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tx1"/>
            </a:gs>
            <a:gs pos="79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36776" y="548680"/>
            <a:ext cx="631844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Emerge l’importanza </a:t>
            </a:r>
            <a:r>
              <a:rPr lang="it-IT" sz="2800" dirty="0"/>
              <a:t>dell’</a:t>
            </a:r>
            <a:r>
              <a:rPr lang="it-IT" sz="2800" b="1" u="sng" dirty="0"/>
              <a:t>ASCOLTO</a:t>
            </a:r>
            <a:r>
              <a:rPr lang="it-IT" sz="2800" dirty="0"/>
              <a:t>: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17194" y="2060849"/>
            <a:ext cx="5557612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800" b="1" dirty="0"/>
              <a:t>d</a:t>
            </a:r>
            <a:r>
              <a:rPr lang="it-IT" sz="4800" b="1" dirty="0"/>
              <a:t>i FARE </a:t>
            </a:r>
            <a:r>
              <a:rPr lang="it-IT" sz="4800" b="1" dirty="0"/>
              <a:t>SILENZIO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3933057"/>
            <a:ext cx="3314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-  La comunicazione uma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-  La comunicazione umana</Template>
  <TotalTime>433</TotalTime>
  <Words>2005</Words>
  <Application>Microsoft Office PowerPoint</Application>
  <PresentationFormat>Widescreen</PresentationFormat>
  <Paragraphs>201</Paragraphs>
  <Slides>28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Calibri</vt:lpstr>
      <vt:lpstr>-  La comunicazione umana</vt:lpstr>
      <vt:lpstr>La comunicazione  UMANA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comunicazione UMANA</dc:title>
  <dc:creator>Claudio</dc:creator>
  <cp:lastModifiedBy>PC Claudio</cp:lastModifiedBy>
  <cp:revision>52</cp:revision>
  <dcterms:created xsi:type="dcterms:W3CDTF">2016-02-23T12:09:28Z</dcterms:created>
  <dcterms:modified xsi:type="dcterms:W3CDTF">2021-03-17T13:00:21Z</dcterms:modified>
</cp:coreProperties>
</file>